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8" r:id="rId1"/>
  </p:sldMasterIdLst>
  <p:sldIdLst>
    <p:sldId id="256" r:id="rId2"/>
    <p:sldId id="262" r:id="rId3"/>
    <p:sldId id="257" r:id="rId4"/>
    <p:sldId id="259" r:id="rId5"/>
    <p:sldId id="260" r:id="rId6"/>
    <p:sldId id="272" r:id="rId7"/>
    <p:sldId id="266" r:id="rId8"/>
    <p:sldId id="267" r:id="rId9"/>
    <p:sldId id="258" r:id="rId10"/>
    <p:sldId id="263" r:id="rId11"/>
    <p:sldId id="264" r:id="rId12"/>
    <p:sldId id="271" r:id="rId13"/>
    <p:sldId id="268" r:id="rId14"/>
    <p:sldId id="269" r:id="rId15"/>
    <p:sldId id="270"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31"/>
    <p:restoredTop sz="95073"/>
  </p:normalViewPr>
  <p:slideViewPr>
    <p:cSldViewPr snapToGrid="0" snapToObjects="1">
      <p:cViewPr varScale="1">
        <p:scale>
          <a:sx n="94" d="100"/>
          <a:sy n="94" d="100"/>
        </p:scale>
        <p:origin x="4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1708896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5832510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4522075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7269137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2823220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8042216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499536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4683704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3644886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9668999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228466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5/17/22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6486407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5/17/22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5989300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5/17/22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433380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5/17/22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54965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8511896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48A87A34-81AB-432B-8DAE-1953F412C126}" type="datetimeFigureOut">
              <a:rPr lang="en-US" smtClean="0"/>
              <a:t>5/17/22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519539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8A87A34-81AB-432B-8DAE-1953F412C126}" type="datetimeFigureOut">
              <a:rPr lang="en-US" smtClean="0"/>
              <a:pPr/>
              <a:t>5/17/22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80316025"/>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Lst>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E3D83-2761-C1D2-DDF8-A4A11FAA6B05}"/>
              </a:ext>
            </a:extLst>
          </p:cNvPr>
          <p:cNvSpPr>
            <a:spLocks noGrp="1"/>
          </p:cNvSpPr>
          <p:nvPr>
            <p:ph type="ctrTitle"/>
          </p:nvPr>
        </p:nvSpPr>
        <p:spPr>
          <a:xfrm>
            <a:off x="3167166" y="685800"/>
            <a:ext cx="8676222" cy="3200400"/>
          </a:xfrm>
        </p:spPr>
        <p:txBody>
          <a:bodyPr/>
          <a:lstStyle/>
          <a:p>
            <a:r>
              <a:rPr lang="en-US" dirty="0" err="1"/>
              <a:t>Lic</a:t>
            </a:r>
            <a:r>
              <a:rPr lang="en-US" dirty="0"/>
              <a:t> assignment-1 PRESENTATION</a:t>
            </a:r>
          </a:p>
        </p:txBody>
      </p:sp>
      <p:sp>
        <p:nvSpPr>
          <p:cNvPr id="3" name="Subtitle 2">
            <a:extLst>
              <a:ext uri="{FF2B5EF4-FFF2-40B4-BE49-F238E27FC236}">
                <a16:creationId xmlns:a16="http://schemas.microsoft.com/office/drawing/2014/main" id="{5EC5F3DB-93BD-CA28-8036-3536B445FB52}"/>
              </a:ext>
            </a:extLst>
          </p:cNvPr>
          <p:cNvSpPr>
            <a:spLocks noGrp="1"/>
          </p:cNvSpPr>
          <p:nvPr>
            <p:ph type="subTitle" idx="1"/>
          </p:nvPr>
        </p:nvSpPr>
        <p:spPr>
          <a:xfrm>
            <a:off x="3575713" y="3987800"/>
            <a:ext cx="7955926" cy="1803400"/>
          </a:xfrm>
        </p:spPr>
        <p:txBody>
          <a:bodyPr/>
          <a:lstStyle/>
          <a:p>
            <a:r>
              <a:rPr lang="en-US" dirty="0"/>
              <a:t>Topic-integrator and differentiator</a:t>
            </a:r>
          </a:p>
        </p:txBody>
      </p:sp>
      <p:pic>
        <p:nvPicPr>
          <p:cNvPr id="5" name="Picture 4">
            <a:extLst>
              <a:ext uri="{FF2B5EF4-FFF2-40B4-BE49-F238E27FC236}">
                <a16:creationId xmlns:a16="http://schemas.microsoft.com/office/drawing/2014/main" id="{51EDFD9A-9A7D-132E-7C5F-8B98A48EE067}"/>
              </a:ext>
            </a:extLst>
          </p:cNvPr>
          <p:cNvPicPr>
            <a:picLocks noChangeAspect="1"/>
          </p:cNvPicPr>
          <p:nvPr/>
        </p:nvPicPr>
        <p:blipFill>
          <a:blip r:embed="rId2"/>
          <a:stretch>
            <a:fillRect/>
          </a:stretch>
        </p:blipFill>
        <p:spPr>
          <a:xfrm>
            <a:off x="1020866" y="2242458"/>
            <a:ext cx="2146300" cy="1803400"/>
          </a:xfrm>
          <a:prstGeom prst="rect">
            <a:avLst/>
          </a:prstGeom>
        </p:spPr>
      </p:pic>
    </p:spTree>
    <p:extLst>
      <p:ext uri="{BB962C8B-B14F-4D97-AF65-F5344CB8AC3E}">
        <p14:creationId xmlns:p14="http://schemas.microsoft.com/office/powerpoint/2010/main" val="385518781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EA048B-4AC1-56FB-F1F5-A9CC2C77ADA3}"/>
              </a:ext>
            </a:extLst>
          </p:cNvPr>
          <p:cNvSpPr>
            <a:spLocks noGrp="1"/>
          </p:cNvSpPr>
          <p:nvPr>
            <p:ph idx="1"/>
          </p:nvPr>
        </p:nvSpPr>
        <p:spPr>
          <a:xfrm>
            <a:off x="1045878" y="1866899"/>
            <a:ext cx="9905998" cy="4206355"/>
          </a:xfrm>
        </p:spPr>
        <p:txBody>
          <a:bodyPr>
            <a:normAutofit/>
          </a:bodyPr>
          <a:lstStyle/>
          <a:p>
            <a:r>
              <a:rPr lang="en-US" sz="2400" cap="none" dirty="0"/>
              <a:t>The gain of differentiator is Rf/</a:t>
            </a:r>
            <a:r>
              <a:rPr lang="en-US" sz="2400" cap="none" dirty="0" err="1"/>
              <a:t>Xc</a:t>
            </a:r>
            <a:r>
              <a:rPr lang="en-US" sz="2400" cap="none" dirty="0"/>
              <a:t> . As Xc1 decreases with increase in frequency , the gain will increase with increase in frequency .This makes the circuit unstable .We overcome it by adding a capacitor in parallel with Rf .</a:t>
            </a:r>
          </a:p>
          <a:p>
            <a:r>
              <a:rPr lang="en-US" sz="2400" cap="none" dirty="0"/>
              <a:t>The differentiator circuit is essentially a high-pass filter.</a:t>
            </a:r>
          </a:p>
          <a:p>
            <a:r>
              <a:rPr lang="en-US" sz="2400" cap="none" dirty="0"/>
              <a:t>An active differentiator includes some form of amplifier, while a passive differentiator is made only of resistors, capacitors and inductors.</a:t>
            </a:r>
          </a:p>
          <a:p>
            <a:endParaRPr lang="en-US" sz="2400" cap="none" dirty="0"/>
          </a:p>
        </p:txBody>
      </p:sp>
    </p:spTree>
    <p:extLst>
      <p:ext uri="{BB962C8B-B14F-4D97-AF65-F5344CB8AC3E}">
        <p14:creationId xmlns:p14="http://schemas.microsoft.com/office/powerpoint/2010/main" val="261333790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1D69E2-500C-ECD0-519D-E225FBA9B695}"/>
              </a:ext>
            </a:extLst>
          </p:cNvPr>
          <p:cNvPicPr>
            <a:picLocks noChangeAspect="1"/>
          </p:cNvPicPr>
          <p:nvPr/>
        </p:nvPicPr>
        <p:blipFill>
          <a:blip r:embed="rId2"/>
          <a:stretch>
            <a:fillRect/>
          </a:stretch>
        </p:blipFill>
        <p:spPr>
          <a:xfrm>
            <a:off x="60292" y="3069691"/>
            <a:ext cx="5764943" cy="3624494"/>
          </a:xfrm>
          <a:prstGeom prst="rect">
            <a:avLst/>
          </a:prstGeom>
        </p:spPr>
      </p:pic>
      <p:pic>
        <p:nvPicPr>
          <p:cNvPr id="10" name="Content Placeholder 4">
            <a:extLst>
              <a:ext uri="{FF2B5EF4-FFF2-40B4-BE49-F238E27FC236}">
                <a16:creationId xmlns:a16="http://schemas.microsoft.com/office/drawing/2014/main" id="{0138F1E9-8143-0CAF-628F-5973C00A50AA}"/>
              </a:ext>
            </a:extLst>
          </p:cNvPr>
          <p:cNvPicPr>
            <a:picLocks noChangeAspect="1"/>
          </p:cNvPicPr>
          <p:nvPr/>
        </p:nvPicPr>
        <p:blipFill>
          <a:blip r:embed="rId3"/>
          <a:stretch>
            <a:fillRect/>
          </a:stretch>
        </p:blipFill>
        <p:spPr>
          <a:xfrm>
            <a:off x="741770" y="185464"/>
            <a:ext cx="4911460" cy="2884227"/>
          </a:xfrm>
          <a:prstGeom prst="rect">
            <a:avLst/>
          </a:prstGeom>
        </p:spPr>
      </p:pic>
      <p:pic>
        <p:nvPicPr>
          <p:cNvPr id="15" name="Picture 14">
            <a:extLst>
              <a:ext uri="{FF2B5EF4-FFF2-40B4-BE49-F238E27FC236}">
                <a16:creationId xmlns:a16="http://schemas.microsoft.com/office/drawing/2014/main" id="{BDE98251-28D8-5838-3499-21D6A7E47467}"/>
              </a:ext>
            </a:extLst>
          </p:cNvPr>
          <p:cNvPicPr>
            <a:picLocks noChangeAspect="1"/>
          </p:cNvPicPr>
          <p:nvPr/>
        </p:nvPicPr>
        <p:blipFill>
          <a:blip r:embed="rId4"/>
          <a:stretch>
            <a:fillRect/>
          </a:stretch>
        </p:blipFill>
        <p:spPr>
          <a:xfrm>
            <a:off x="6041864" y="846203"/>
            <a:ext cx="5764943" cy="4831266"/>
          </a:xfrm>
          <a:prstGeom prst="rect">
            <a:avLst/>
          </a:prstGeom>
        </p:spPr>
      </p:pic>
    </p:spTree>
    <p:extLst>
      <p:ext uri="{BB962C8B-B14F-4D97-AF65-F5344CB8AC3E}">
        <p14:creationId xmlns:p14="http://schemas.microsoft.com/office/powerpoint/2010/main" val="43272039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12B48-A716-3943-A244-9F99A8CC37A9}"/>
              </a:ext>
            </a:extLst>
          </p:cNvPr>
          <p:cNvSpPr>
            <a:spLocks noGrp="1"/>
          </p:cNvSpPr>
          <p:nvPr>
            <p:ph type="title"/>
          </p:nvPr>
        </p:nvSpPr>
        <p:spPr>
          <a:xfrm>
            <a:off x="996286" y="478240"/>
            <a:ext cx="7226038" cy="1177119"/>
          </a:xfrm>
        </p:spPr>
        <p:txBody>
          <a:bodyPr/>
          <a:lstStyle/>
          <a:p>
            <a:r>
              <a:rPr lang="en-US" dirty="0"/>
              <a:t>waveforms</a:t>
            </a:r>
          </a:p>
        </p:txBody>
      </p:sp>
      <p:sp>
        <p:nvSpPr>
          <p:cNvPr id="3" name="Content Placeholder 2">
            <a:extLst>
              <a:ext uri="{FF2B5EF4-FFF2-40B4-BE49-F238E27FC236}">
                <a16:creationId xmlns:a16="http://schemas.microsoft.com/office/drawing/2014/main" id="{673AE08B-714D-8AB2-D3B5-1A815FF6C4CF}"/>
              </a:ext>
            </a:extLst>
          </p:cNvPr>
          <p:cNvSpPr>
            <a:spLocks noGrp="1"/>
          </p:cNvSpPr>
          <p:nvPr>
            <p:ph idx="1"/>
          </p:nvPr>
        </p:nvSpPr>
        <p:spPr>
          <a:xfrm>
            <a:off x="5745707" y="1883391"/>
            <a:ext cx="5301704" cy="4496369"/>
          </a:xfrm>
        </p:spPr>
        <p:txBody>
          <a:bodyPr>
            <a:normAutofit/>
          </a:bodyPr>
          <a:lstStyle/>
          <a:p>
            <a:r>
              <a:rPr lang="en-US" dirty="0"/>
              <a:t>The square waveform is actually made up of many step </a:t>
            </a:r>
            <a:r>
              <a:rPr lang="en-US" dirty="0" err="1"/>
              <a:t>signal.so</a:t>
            </a:r>
            <a:r>
              <a:rPr lang="en-US" dirty="0"/>
              <a:t> we to extend the same principle that we have used for step input voltage.</a:t>
            </a:r>
          </a:p>
          <a:p>
            <a:r>
              <a:rPr lang="en-US" dirty="0"/>
              <a:t>Thus the o/p voltage is in the form of spikes corresponding to rising and falling edges of the square wave and the o/p voltage is zero when input is constant.</a:t>
            </a:r>
          </a:p>
          <a:p>
            <a:r>
              <a:rPr lang="en-US" dirty="0"/>
              <a:t>If we apply sine wave as input we get cosine wave as output.</a:t>
            </a:r>
          </a:p>
        </p:txBody>
      </p:sp>
      <p:pic>
        <p:nvPicPr>
          <p:cNvPr id="4" name="Picture 3">
            <a:extLst>
              <a:ext uri="{FF2B5EF4-FFF2-40B4-BE49-F238E27FC236}">
                <a16:creationId xmlns:a16="http://schemas.microsoft.com/office/drawing/2014/main" id="{BF21017F-629E-7130-6B0C-696F956BF541}"/>
              </a:ext>
            </a:extLst>
          </p:cNvPr>
          <p:cNvPicPr>
            <a:picLocks noChangeAspect="1"/>
          </p:cNvPicPr>
          <p:nvPr/>
        </p:nvPicPr>
        <p:blipFill>
          <a:blip r:embed="rId2"/>
          <a:stretch>
            <a:fillRect/>
          </a:stretch>
        </p:blipFill>
        <p:spPr>
          <a:xfrm>
            <a:off x="250069" y="2415654"/>
            <a:ext cx="5417091" cy="3057098"/>
          </a:xfrm>
          <a:prstGeom prst="rect">
            <a:avLst/>
          </a:prstGeom>
        </p:spPr>
      </p:pic>
    </p:spTree>
    <p:extLst>
      <p:ext uri="{BB962C8B-B14F-4D97-AF65-F5344CB8AC3E}">
        <p14:creationId xmlns:p14="http://schemas.microsoft.com/office/powerpoint/2010/main" val="427732871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ADEAB-606B-3920-6CE0-F169E0CFA5C5}"/>
              </a:ext>
            </a:extLst>
          </p:cNvPr>
          <p:cNvSpPr>
            <a:spLocks noGrp="1"/>
          </p:cNvSpPr>
          <p:nvPr>
            <p:ph type="title"/>
          </p:nvPr>
        </p:nvSpPr>
        <p:spPr/>
        <p:txBody>
          <a:bodyPr/>
          <a:lstStyle/>
          <a:p>
            <a:r>
              <a:rPr lang="en-US" dirty="0"/>
              <a:t>Applications</a:t>
            </a:r>
          </a:p>
        </p:txBody>
      </p:sp>
      <p:sp>
        <p:nvSpPr>
          <p:cNvPr id="3" name="Content Placeholder 2">
            <a:extLst>
              <a:ext uri="{FF2B5EF4-FFF2-40B4-BE49-F238E27FC236}">
                <a16:creationId xmlns:a16="http://schemas.microsoft.com/office/drawing/2014/main" id="{9C1E178E-8757-CE1B-C6B6-AC83585FFDA0}"/>
              </a:ext>
            </a:extLst>
          </p:cNvPr>
          <p:cNvSpPr>
            <a:spLocks noGrp="1"/>
          </p:cNvSpPr>
          <p:nvPr>
            <p:ph idx="1"/>
          </p:nvPr>
        </p:nvSpPr>
        <p:spPr>
          <a:xfrm>
            <a:off x="1141413" y="2088107"/>
            <a:ext cx="9905998" cy="4160293"/>
          </a:xfrm>
        </p:spPr>
        <p:txBody>
          <a:bodyPr/>
          <a:lstStyle/>
          <a:p>
            <a:r>
              <a:rPr lang="en-US" dirty="0"/>
              <a:t>Differentiating amplifiers are most commonly designed to operate on triangular and rectangular signals.</a:t>
            </a:r>
          </a:p>
          <a:p>
            <a:r>
              <a:rPr lang="en-US" dirty="0"/>
              <a:t> Differentiators also find application as wave shaping circuits, to detect high frequency components in the input signal.</a:t>
            </a:r>
          </a:p>
          <a:p>
            <a:r>
              <a:rPr lang="en-US" dirty="0"/>
              <a:t>In PID controllers</a:t>
            </a:r>
          </a:p>
          <a:p>
            <a:r>
              <a:rPr lang="en-US" dirty="0"/>
              <a:t>As high pass filter</a:t>
            </a:r>
          </a:p>
          <a:p>
            <a:endParaRPr lang="en-US" dirty="0"/>
          </a:p>
          <a:p>
            <a:endParaRPr lang="en-US" dirty="0"/>
          </a:p>
        </p:txBody>
      </p:sp>
    </p:spTree>
    <p:extLst>
      <p:ext uri="{BB962C8B-B14F-4D97-AF65-F5344CB8AC3E}">
        <p14:creationId xmlns:p14="http://schemas.microsoft.com/office/powerpoint/2010/main" val="259684422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7C87BD-5F5C-223B-FC16-1FE633821772}"/>
              </a:ext>
            </a:extLst>
          </p:cNvPr>
          <p:cNvSpPr>
            <a:spLocks noGrp="1"/>
          </p:cNvSpPr>
          <p:nvPr>
            <p:ph type="title"/>
          </p:nvPr>
        </p:nvSpPr>
        <p:spPr>
          <a:xfrm>
            <a:off x="614149" y="255895"/>
            <a:ext cx="7110483" cy="1272653"/>
          </a:xfrm>
        </p:spPr>
        <p:txBody>
          <a:bodyPr/>
          <a:lstStyle/>
          <a:p>
            <a:r>
              <a:rPr lang="en-US" dirty="0"/>
              <a:t>Proteus diagram</a:t>
            </a:r>
          </a:p>
        </p:txBody>
      </p:sp>
      <p:pic>
        <p:nvPicPr>
          <p:cNvPr id="6" name="Picture 5">
            <a:extLst>
              <a:ext uri="{FF2B5EF4-FFF2-40B4-BE49-F238E27FC236}">
                <a16:creationId xmlns:a16="http://schemas.microsoft.com/office/drawing/2014/main" id="{E11B040D-D1F9-A39E-5163-829E48001971}"/>
              </a:ext>
            </a:extLst>
          </p:cNvPr>
          <p:cNvPicPr>
            <a:picLocks noChangeAspect="1"/>
          </p:cNvPicPr>
          <p:nvPr/>
        </p:nvPicPr>
        <p:blipFill>
          <a:blip r:embed="rId2"/>
          <a:stretch>
            <a:fillRect/>
          </a:stretch>
        </p:blipFill>
        <p:spPr>
          <a:xfrm>
            <a:off x="1119115" y="1528548"/>
            <a:ext cx="10140287" cy="5132601"/>
          </a:xfrm>
          <a:prstGeom prst="rect">
            <a:avLst/>
          </a:prstGeom>
        </p:spPr>
      </p:pic>
    </p:spTree>
    <p:extLst>
      <p:ext uri="{BB962C8B-B14F-4D97-AF65-F5344CB8AC3E}">
        <p14:creationId xmlns:p14="http://schemas.microsoft.com/office/powerpoint/2010/main" val="318352574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F166-0C75-CF3D-AA80-E10110217EB6}"/>
              </a:ext>
            </a:extLst>
          </p:cNvPr>
          <p:cNvSpPr>
            <a:spLocks noGrp="1"/>
          </p:cNvSpPr>
          <p:nvPr>
            <p:ph type="title"/>
          </p:nvPr>
        </p:nvSpPr>
        <p:spPr>
          <a:xfrm>
            <a:off x="750628" y="272953"/>
            <a:ext cx="7110483" cy="887105"/>
          </a:xfrm>
        </p:spPr>
        <p:txBody>
          <a:bodyPr/>
          <a:lstStyle/>
          <a:p>
            <a:r>
              <a:rPr lang="en-US" dirty="0"/>
              <a:t>difference</a:t>
            </a:r>
          </a:p>
        </p:txBody>
      </p:sp>
      <p:pic>
        <p:nvPicPr>
          <p:cNvPr id="4" name="Picture 3">
            <a:extLst>
              <a:ext uri="{FF2B5EF4-FFF2-40B4-BE49-F238E27FC236}">
                <a16:creationId xmlns:a16="http://schemas.microsoft.com/office/drawing/2014/main" id="{6EBE29E8-4E78-D74B-22D9-4CC2A1D5BED7}"/>
              </a:ext>
            </a:extLst>
          </p:cNvPr>
          <p:cNvPicPr>
            <a:picLocks noChangeAspect="1"/>
          </p:cNvPicPr>
          <p:nvPr/>
        </p:nvPicPr>
        <p:blipFill>
          <a:blip r:embed="rId2"/>
          <a:stretch>
            <a:fillRect/>
          </a:stretch>
        </p:blipFill>
        <p:spPr>
          <a:xfrm>
            <a:off x="750628" y="1234180"/>
            <a:ext cx="9635317" cy="5623820"/>
          </a:xfrm>
          <a:prstGeom prst="rect">
            <a:avLst/>
          </a:prstGeom>
        </p:spPr>
      </p:pic>
    </p:spTree>
    <p:extLst>
      <p:ext uri="{BB962C8B-B14F-4D97-AF65-F5344CB8AC3E}">
        <p14:creationId xmlns:p14="http://schemas.microsoft.com/office/powerpoint/2010/main" val="161651359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D29A0-0272-4C3D-50B0-E054F50888A6}"/>
              </a:ext>
            </a:extLst>
          </p:cNvPr>
          <p:cNvSpPr>
            <a:spLocks noGrp="1"/>
          </p:cNvSpPr>
          <p:nvPr>
            <p:ph type="title"/>
          </p:nvPr>
        </p:nvSpPr>
        <p:spPr>
          <a:xfrm>
            <a:off x="3957850" y="2758553"/>
            <a:ext cx="6120569" cy="1340893"/>
          </a:xfrm>
        </p:spPr>
        <p:txBody>
          <a:bodyPr/>
          <a:lstStyle/>
          <a:p>
            <a:r>
              <a:rPr lang="en-US" b="1" i="1" dirty="0"/>
              <a:t>Thank you!</a:t>
            </a:r>
          </a:p>
        </p:txBody>
      </p:sp>
    </p:spTree>
    <p:extLst>
      <p:ext uri="{BB962C8B-B14F-4D97-AF65-F5344CB8AC3E}">
        <p14:creationId xmlns:p14="http://schemas.microsoft.com/office/powerpoint/2010/main" val="204091786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A1E5EC-857E-5015-37D8-BBE34AA9815B}"/>
              </a:ext>
            </a:extLst>
          </p:cNvPr>
          <p:cNvSpPr>
            <a:spLocks noGrp="1"/>
          </p:cNvSpPr>
          <p:nvPr>
            <p:ph idx="1"/>
          </p:nvPr>
        </p:nvSpPr>
        <p:spPr>
          <a:xfrm>
            <a:off x="913773" y="945312"/>
            <a:ext cx="10364452" cy="4044288"/>
          </a:xfrm>
        </p:spPr>
        <p:txBody>
          <a:bodyPr/>
          <a:lstStyle/>
          <a:p>
            <a:pPr marL="0" indent="0">
              <a:buNone/>
            </a:pPr>
            <a:r>
              <a:rPr lang="en-US" dirty="0"/>
              <a:t>Group members-</a:t>
            </a:r>
          </a:p>
          <a:p>
            <a:pPr marL="0" indent="0">
              <a:buNone/>
            </a:pPr>
            <a:r>
              <a:rPr lang="en-US" dirty="0"/>
              <a:t>BE20F04F001:Pradnya </a:t>
            </a:r>
            <a:r>
              <a:rPr lang="en-US" dirty="0" err="1"/>
              <a:t>Babrekar</a:t>
            </a:r>
            <a:endParaRPr lang="en-US" dirty="0"/>
          </a:p>
          <a:p>
            <a:pPr marL="0" indent="0">
              <a:buNone/>
            </a:pPr>
            <a:r>
              <a:rPr lang="en-US" dirty="0"/>
              <a:t>BE20F04F050:Saurabh Patil</a:t>
            </a:r>
          </a:p>
          <a:p>
            <a:pPr marL="0" indent="0">
              <a:buNone/>
            </a:pPr>
            <a:r>
              <a:rPr lang="en-US" dirty="0"/>
              <a:t>BE20F04F053:Ankita </a:t>
            </a:r>
            <a:r>
              <a:rPr lang="en-US" dirty="0" err="1"/>
              <a:t>Roshankhade</a:t>
            </a:r>
            <a:endParaRPr lang="en-US" dirty="0"/>
          </a:p>
          <a:p>
            <a:pPr marL="0" indent="0">
              <a:buNone/>
            </a:pPr>
            <a:r>
              <a:rPr lang="en-US" dirty="0"/>
              <a:t>BE20F04F054:Gautami </a:t>
            </a:r>
            <a:r>
              <a:rPr lang="en-US" dirty="0" err="1"/>
              <a:t>shende</a:t>
            </a:r>
            <a:endParaRPr lang="en-US" dirty="0"/>
          </a:p>
          <a:p>
            <a:pPr marL="0" indent="0">
              <a:buNone/>
            </a:pPr>
            <a:r>
              <a:rPr lang="en-US" dirty="0"/>
              <a:t>BE20F04F057:Vivek </a:t>
            </a:r>
            <a:r>
              <a:rPr lang="en-US" dirty="0" err="1"/>
              <a:t>singh</a:t>
            </a:r>
            <a:endParaRPr lang="en-US" dirty="0"/>
          </a:p>
        </p:txBody>
      </p:sp>
      <p:sp>
        <p:nvSpPr>
          <p:cNvPr id="2" name="TextBox 1">
            <a:extLst>
              <a:ext uri="{FF2B5EF4-FFF2-40B4-BE49-F238E27FC236}">
                <a16:creationId xmlns:a16="http://schemas.microsoft.com/office/drawing/2014/main" id="{B3A32550-2A67-23A0-0611-22627FD4A38D}"/>
              </a:ext>
            </a:extLst>
          </p:cNvPr>
          <p:cNvSpPr txBox="1"/>
          <p:nvPr/>
        </p:nvSpPr>
        <p:spPr>
          <a:xfrm>
            <a:off x="913773" y="5775368"/>
            <a:ext cx="3599062" cy="369332"/>
          </a:xfrm>
          <a:prstGeom prst="rect">
            <a:avLst/>
          </a:prstGeom>
          <a:noFill/>
        </p:spPr>
        <p:txBody>
          <a:bodyPr wrap="none" rtlCol="0">
            <a:spAutoFit/>
          </a:bodyPr>
          <a:lstStyle/>
          <a:p>
            <a:r>
              <a:rPr lang="en-US" dirty="0"/>
              <a:t>Guided by-</a:t>
            </a:r>
            <a:r>
              <a:rPr lang="en-US" dirty="0" err="1"/>
              <a:t>Dr.Sheetal</a:t>
            </a:r>
            <a:r>
              <a:rPr lang="en-US" dirty="0"/>
              <a:t> </a:t>
            </a:r>
            <a:r>
              <a:rPr lang="en-US" dirty="0" err="1"/>
              <a:t>Gundre</a:t>
            </a:r>
            <a:r>
              <a:rPr lang="en-US" dirty="0"/>
              <a:t> </a:t>
            </a:r>
          </a:p>
        </p:txBody>
      </p:sp>
    </p:spTree>
    <p:extLst>
      <p:ext uri="{BB962C8B-B14F-4D97-AF65-F5344CB8AC3E}">
        <p14:creationId xmlns:p14="http://schemas.microsoft.com/office/powerpoint/2010/main" val="264497092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FA11-8B11-0FA9-CCF4-C2C768256412}"/>
              </a:ext>
            </a:extLst>
          </p:cNvPr>
          <p:cNvSpPr>
            <a:spLocks noGrp="1"/>
          </p:cNvSpPr>
          <p:nvPr>
            <p:ph type="title"/>
          </p:nvPr>
        </p:nvSpPr>
        <p:spPr>
          <a:xfrm>
            <a:off x="996286" y="502750"/>
            <a:ext cx="9218611" cy="1128097"/>
          </a:xfrm>
        </p:spPr>
        <p:txBody>
          <a:bodyPr/>
          <a:lstStyle/>
          <a:p>
            <a:r>
              <a:rPr lang="en-US" dirty="0"/>
              <a:t>Integrator</a:t>
            </a:r>
          </a:p>
        </p:txBody>
      </p:sp>
      <p:sp>
        <p:nvSpPr>
          <p:cNvPr id="3" name="Content Placeholder 2">
            <a:extLst>
              <a:ext uri="{FF2B5EF4-FFF2-40B4-BE49-F238E27FC236}">
                <a16:creationId xmlns:a16="http://schemas.microsoft.com/office/drawing/2014/main" id="{73C56500-0C93-2D98-4F01-1C613C94D7CA}"/>
              </a:ext>
            </a:extLst>
          </p:cNvPr>
          <p:cNvSpPr>
            <a:spLocks noGrp="1"/>
          </p:cNvSpPr>
          <p:nvPr>
            <p:ph idx="1"/>
          </p:nvPr>
        </p:nvSpPr>
        <p:spPr>
          <a:xfrm>
            <a:off x="996286" y="2755334"/>
            <a:ext cx="9905998" cy="3124201"/>
          </a:xfrm>
        </p:spPr>
        <p:txBody>
          <a:bodyPr>
            <a:normAutofit fontScale="85000" lnSpcReduction="10000"/>
          </a:bodyPr>
          <a:lstStyle/>
          <a:p>
            <a:r>
              <a:rPr lang="en-US" sz="2400" cap="none" dirty="0"/>
              <a:t>The circuit in which output voltage waveform is integration of input voltage waveform</a:t>
            </a:r>
          </a:p>
          <a:p>
            <a:r>
              <a:rPr lang="en-US" sz="2400" cap="none" dirty="0"/>
              <a:t>An integrator in measurement and control applications is an element whose output signal is the time integral of its input signal. It accumulates the input quantity over a defined time to produce a representative output.</a:t>
            </a:r>
          </a:p>
          <a:p>
            <a:endParaRPr lang="en-US" sz="2400" cap="none" dirty="0"/>
          </a:p>
          <a:p>
            <a:r>
              <a:rPr lang="en-US" sz="2400" cap="none" dirty="0"/>
              <a:t>Integration is an important part of many engineering and scientific applications. Mechanical integrators are the oldest application, and are still used in such as metering of water flow or electric power.</a:t>
            </a:r>
          </a:p>
        </p:txBody>
      </p:sp>
      <p:pic>
        <p:nvPicPr>
          <p:cNvPr id="5" name="Picture 4">
            <a:extLst>
              <a:ext uri="{FF2B5EF4-FFF2-40B4-BE49-F238E27FC236}">
                <a16:creationId xmlns:a16="http://schemas.microsoft.com/office/drawing/2014/main" id="{3948A425-E939-E4AF-DEF3-E6E189CBF346}"/>
              </a:ext>
            </a:extLst>
          </p:cNvPr>
          <p:cNvPicPr>
            <a:picLocks noChangeAspect="1"/>
          </p:cNvPicPr>
          <p:nvPr/>
        </p:nvPicPr>
        <p:blipFill>
          <a:blip r:embed="rId2"/>
          <a:stretch>
            <a:fillRect/>
          </a:stretch>
        </p:blipFill>
        <p:spPr>
          <a:xfrm>
            <a:off x="5835341" y="495866"/>
            <a:ext cx="4051300" cy="2044700"/>
          </a:xfrm>
          <a:prstGeom prst="rect">
            <a:avLst/>
          </a:prstGeom>
        </p:spPr>
      </p:pic>
    </p:spTree>
    <p:extLst>
      <p:ext uri="{BB962C8B-B14F-4D97-AF65-F5344CB8AC3E}">
        <p14:creationId xmlns:p14="http://schemas.microsoft.com/office/powerpoint/2010/main" val="110129323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D0EADA-F08E-D9CE-96CD-157C9412043F}"/>
              </a:ext>
            </a:extLst>
          </p:cNvPr>
          <p:cNvSpPr>
            <a:spLocks noGrp="1"/>
          </p:cNvSpPr>
          <p:nvPr>
            <p:ph idx="1"/>
          </p:nvPr>
        </p:nvSpPr>
        <p:spPr>
          <a:xfrm>
            <a:off x="991287" y="1261280"/>
            <a:ext cx="9905998" cy="3124201"/>
          </a:xfrm>
        </p:spPr>
        <p:txBody>
          <a:bodyPr>
            <a:normAutofit/>
          </a:bodyPr>
          <a:lstStyle/>
          <a:p>
            <a:r>
              <a:rPr lang="en-US" sz="2400" cap="none" dirty="0"/>
              <a:t>The integrator circuit is obtained by replacing Rf of inverting amplifier by capacitor Cf. The reactance decides the gain of inverting amplifier. In absence of input it is infinity. Hence we connect a feedback resistance in parallel to Cf to get the desired output.</a:t>
            </a:r>
          </a:p>
        </p:txBody>
      </p:sp>
    </p:spTree>
    <p:extLst>
      <p:ext uri="{BB962C8B-B14F-4D97-AF65-F5344CB8AC3E}">
        <p14:creationId xmlns:p14="http://schemas.microsoft.com/office/powerpoint/2010/main" val="380472373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F9EEDA-ABDE-82DB-78CE-6C43985DF648}"/>
              </a:ext>
            </a:extLst>
          </p:cNvPr>
          <p:cNvPicPr>
            <a:picLocks noChangeAspect="1"/>
          </p:cNvPicPr>
          <p:nvPr/>
        </p:nvPicPr>
        <p:blipFill>
          <a:blip r:embed="rId2"/>
          <a:stretch>
            <a:fillRect/>
          </a:stretch>
        </p:blipFill>
        <p:spPr>
          <a:xfrm>
            <a:off x="756416" y="777922"/>
            <a:ext cx="4908114" cy="2514600"/>
          </a:xfrm>
          <a:prstGeom prst="rect">
            <a:avLst/>
          </a:prstGeom>
        </p:spPr>
      </p:pic>
      <p:pic>
        <p:nvPicPr>
          <p:cNvPr id="7" name="Picture 6">
            <a:extLst>
              <a:ext uri="{FF2B5EF4-FFF2-40B4-BE49-F238E27FC236}">
                <a16:creationId xmlns:a16="http://schemas.microsoft.com/office/drawing/2014/main" id="{E1D297A2-9355-3013-FCDA-D51678BC662E}"/>
              </a:ext>
            </a:extLst>
          </p:cNvPr>
          <p:cNvPicPr>
            <a:picLocks noChangeAspect="1"/>
          </p:cNvPicPr>
          <p:nvPr/>
        </p:nvPicPr>
        <p:blipFill>
          <a:blip r:embed="rId3"/>
          <a:stretch>
            <a:fillRect/>
          </a:stretch>
        </p:blipFill>
        <p:spPr>
          <a:xfrm>
            <a:off x="368585" y="3429000"/>
            <a:ext cx="5715000" cy="3333655"/>
          </a:xfrm>
          <a:prstGeom prst="rect">
            <a:avLst/>
          </a:prstGeom>
        </p:spPr>
      </p:pic>
      <p:pic>
        <p:nvPicPr>
          <p:cNvPr id="9" name="Picture 8">
            <a:extLst>
              <a:ext uri="{FF2B5EF4-FFF2-40B4-BE49-F238E27FC236}">
                <a16:creationId xmlns:a16="http://schemas.microsoft.com/office/drawing/2014/main" id="{B0C1632D-A925-439B-9234-064EDD780E56}"/>
              </a:ext>
            </a:extLst>
          </p:cNvPr>
          <p:cNvPicPr>
            <a:picLocks noChangeAspect="1"/>
          </p:cNvPicPr>
          <p:nvPr/>
        </p:nvPicPr>
        <p:blipFill>
          <a:blip r:embed="rId4"/>
          <a:stretch>
            <a:fillRect/>
          </a:stretch>
        </p:blipFill>
        <p:spPr>
          <a:xfrm>
            <a:off x="6372841" y="558800"/>
            <a:ext cx="5270500" cy="6299200"/>
          </a:xfrm>
          <a:prstGeom prst="rect">
            <a:avLst/>
          </a:prstGeom>
        </p:spPr>
      </p:pic>
    </p:spTree>
    <p:extLst>
      <p:ext uri="{BB962C8B-B14F-4D97-AF65-F5344CB8AC3E}">
        <p14:creationId xmlns:p14="http://schemas.microsoft.com/office/powerpoint/2010/main" val="212902373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B35E8-0E8F-8D15-16A4-112E52BA5F5A}"/>
              </a:ext>
            </a:extLst>
          </p:cNvPr>
          <p:cNvSpPr>
            <a:spLocks noGrp="1"/>
          </p:cNvSpPr>
          <p:nvPr>
            <p:ph type="title"/>
          </p:nvPr>
        </p:nvSpPr>
        <p:spPr>
          <a:xfrm>
            <a:off x="491320" y="300251"/>
            <a:ext cx="7096836" cy="1326676"/>
          </a:xfrm>
        </p:spPr>
        <p:txBody>
          <a:bodyPr/>
          <a:lstStyle/>
          <a:p>
            <a:r>
              <a:rPr lang="en-US" dirty="0"/>
              <a:t>Waveforms</a:t>
            </a:r>
          </a:p>
        </p:txBody>
      </p:sp>
      <p:sp>
        <p:nvSpPr>
          <p:cNvPr id="3" name="Content Placeholder 2">
            <a:extLst>
              <a:ext uri="{FF2B5EF4-FFF2-40B4-BE49-F238E27FC236}">
                <a16:creationId xmlns:a16="http://schemas.microsoft.com/office/drawing/2014/main" id="{11747144-122D-E590-811C-F8B3E07F12EE}"/>
              </a:ext>
            </a:extLst>
          </p:cNvPr>
          <p:cNvSpPr>
            <a:spLocks noGrp="1"/>
          </p:cNvSpPr>
          <p:nvPr>
            <p:ph idx="1"/>
          </p:nvPr>
        </p:nvSpPr>
        <p:spPr>
          <a:xfrm>
            <a:off x="5157031" y="1119117"/>
            <a:ext cx="6543650" cy="5145206"/>
          </a:xfrm>
        </p:spPr>
        <p:txBody>
          <a:bodyPr/>
          <a:lstStyle/>
          <a:p>
            <a:r>
              <a:rPr lang="en-US" dirty="0">
                <a:latin typeface="+mj-lt"/>
              </a:rPr>
              <a:t>integrator, a sinusoidal input waveform will produce another sine wave as its output which will be 90o out-of-phase with the input producing a cosine wave. </a:t>
            </a:r>
          </a:p>
          <a:p>
            <a:r>
              <a:rPr lang="en-US" dirty="0">
                <a:latin typeface="+mj-lt"/>
              </a:rPr>
              <a:t>Further more, when the input is triangular, the output waveform is also sinusoidal.</a:t>
            </a:r>
          </a:p>
        </p:txBody>
      </p:sp>
      <p:pic>
        <p:nvPicPr>
          <p:cNvPr id="4" name="Picture 3">
            <a:extLst>
              <a:ext uri="{FF2B5EF4-FFF2-40B4-BE49-F238E27FC236}">
                <a16:creationId xmlns:a16="http://schemas.microsoft.com/office/drawing/2014/main" id="{165C4944-9FE6-6AB9-8210-4AA16B690AA8}"/>
              </a:ext>
            </a:extLst>
          </p:cNvPr>
          <p:cNvPicPr>
            <a:picLocks noChangeAspect="1"/>
          </p:cNvPicPr>
          <p:nvPr/>
        </p:nvPicPr>
        <p:blipFill>
          <a:blip r:embed="rId2"/>
          <a:stretch>
            <a:fillRect/>
          </a:stretch>
        </p:blipFill>
        <p:spPr>
          <a:xfrm>
            <a:off x="303441" y="1626927"/>
            <a:ext cx="4763388" cy="4930822"/>
          </a:xfrm>
          <a:prstGeom prst="rect">
            <a:avLst/>
          </a:prstGeom>
        </p:spPr>
      </p:pic>
    </p:spTree>
    <p:extLst>
      <p:ext uri="{BB962C8B-B14F-4D97-AF65-F5344CB8AC3E}">
        <p14:creationId xmlns:p14="http://schemas.microsoft.com/office/powerpoint/2010/main" val="215900130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80E60-15A6-AEBC-CF5A-4A5976BF47AE}"/>
              </a:ext>
            </a:extLst>
          </p:cNvPr>
          <p:cNvSpPr>
            <a:spLocks noGrp="1"/>
          </p:cNvSpPr>
          <p:nvPr>
            <p:ph type="title"/>
          </p:nvPr>
        </p:nvSpPr>
        <p:spPr/>
        <p:txBody>
          <a:bodyPr/>
          <a:lstStyle/>
          <a:p>
            <a:r>
              <a:rPr lang="en-US" dirty="0"/>
              <a:t>Applications</a:t>
            </a:r>
          </a:p>
        </p:txBody>
      </p:sp>
      <p:sp>
        <p:nvSpPr>
          <p:cNvPr id="3" name="Content Placeholder 2">
            <a:extLst>
              <a:ext uri="{FF2B5EF4-FFF2-40B4-BE49-F238E27FC236}">
                <a16:creationId xmlns:a16="http://schemas.microsoft.com/office/drawing/2014/main" id="{E0068A73-A61D-9C6E-27E7-96DDEC8801FC}"/>
              </a:ext>
            </a:extLst>
          </p:cNvPr>
          <p:cNvSpPr>
            <a:spLocks noGrp="1"/>
          </p:cNvSpPr>
          <p:nvPr>
            <p:ph idx="1"/>
          </p:nvPr>
        </p:nvSpPr>
        <p:spPr/>
        <p:txBody>
          <a:bodyPr>
            <a:normAutofit lnSpcReduction="10000"/>
          </a:bodyPr>
          <a:lstStyle/>
          <a:p>
            <a:pPr>
              <a:buFont typeface="Arial" panose="020B0604020202020204" pitchFamily="34" charset="0"/>
              <a:buChar char="•"/>
            </a:pPr>
            <a:r>
              <a:rPr lang="en-US" dirty="0">
                <a:latin typeface="+mj-lt"/>
              </a:rPr>
              <a:t>Op-amp integrating amplifiers are used to perform calculus operations in analogue computers.</a:t>
            </a:r>
          </a:p>
          <a:p>
            <a:r>
              <a:rPr lang="en-US" dirty="0">
                <a:latin typeface="+mj-lt"/>
              </a:rPr>
              <a:t>Integrating circuits are most commonly used in analogue-to-digital converters, ramp generators and also in wave shaping applications.</a:t>
            </a:r>
          </a:p>
          <a:p>
            <a:pPr>
              <a:buFont typeface="Arial" panose="020B0604020202020204" pitchFamily="34" charset="0"/>
              <a:buChar char="•"/>
            </a:pPr>
            <a:r>
              <a:rPr lang="en-US" dirty="0">
                <a:latin typeface="+mj-lt"/>
              </a:rPr>
              <a:t>Another application would be to integrate a signal representing water flow, producing a signal representing the total quantity of water that has passed by the flow meter. This application of an integrator is sometimes called a totalizer in the industrial instrumentation trade.</a:t>
            </a:r>
          </a:p>
          <a:p>
            <a:pPr>
              <a:buFont typeface="Arial" panose="020B0604020202020204" pitchFamily="34" charset="0"/>
              <a:buChar char="•"/>
            </a:pPr>
            <a:r>
              <a:rPr lang="en-US" dirty="0"/>
              <a:t>It is also used as low pass filter.</a:t>
            </a:r>
          </a:p>
        </p:txBody>
      </p:sp>
    </p:spTree>
    <p:extLst>
      <p:ext uri="{BB962C8B-B14F-4D97-AF65-F5344CB8AC3E}">
        <p14:creationId xmlns:p14="http://schemas.microsoft.com/office/powerpoint/2010/main" val="90615892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27B0-63B2-4A18-7079-3EBD5DECF199}"/>
              </a:ext>
            </a:extLst>
          </p:cNvPr>
          <p:cNvSpPr>
            <a:spLocks noGrp="1"/>
          </p:cNvSpPr>
          <p:nvPr>
            <p:ph type="title"/>
          </p:nvPr>
        </p:nvSpPr>
        <p:spPr>
          <a:xfrm>
            <a:off x="878007" y="313897"/>
            <a:ext cx="8140438" cy="1299949"/>
          </a:xfrm>
        </p:spPr>
        <p:txBody>
          <a:bodyPr/>
          <a:lstStyle/>
          <a:p>
            <a:r>
              <a:rPr lang="en-US" dirty="0"/>
              <a:t>Proteus diagram </a:t>
            </a:r>
          </a:p>
        </p:txBody>
      </p:sp>
      <p:pic>
        <p:nvPicPr>
          <p:cNvPr id="4" name="Picture 3">
            <a:extLst>
              <a:ext uri="{FF2B5EF4-FFF2-40B4-BE49-F238E27FC236}">
                <a16:creationId xmlns:a16="http://schemas.microsoft.com/office/drawing/2014/main" id="{91FCFDC8-C28B-635C-12CB-5CBFC3AE9A27}"/>
              </a:ext>
            </a:extLst>
          </p:cNvPr>
          <p:cNvPicPr>
            <a:picLocks noChangeAspect="1"/>
          </p:cNvPicPr>
          <p:nvPr/>
        </p:nvPicPr>
        <p:blipFill>
          <a:blip r:embed="rId2"/>
          <a:stretch>
            <a:fillRect/>
          </a:stretch>
        </p:blipFill>
        <p:spPr>
          <a:xfrm>
            <a:off x="696036" y="1310186"/>
            <a:ext cx="10617957" cy="5233916"/>
          </a:xfrm>
          <a:prstGeom prst="rect">
            <a:avLst/>
          </a:prstGeom>
        </p:spPr>
      </p:pic>
    </p:spTree>
    <p:extLst>
      <p:ext uri="{BB962C8B-B14F-4D97-AF65-F5344CB8AC3E}">
        <p14:creationId xmlns:p14="http://schemas.microsoft.com/office/powerpoint/2010/main" val="278442215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933A1-5608-AE16-CA64-1644E6B7CAE1}"/>
              </a:ext>
            </a:extLst>
          </p:cNvPr>
          <p:cNvSpPr>
            <a:spLocks noGrp="1"/>
          </p:cNvSpPr>
          <p:nvPr>
            <p:ph type="title"/>
          </p:nvPr>
        </p:nvSpPr>
        <p:spPr/>
        <p:txBody>
          <a:bodyPr/>
          <a:lstStyle/>
          <a:p>
            <a:r>
              <a:rPr lang="en-US" dirty="0"/>
              <a:t>Differentiator</a:t>
            </a:r>
          </a:p>
        </p:txBody>
      </p:sp>
      <p:sp>
        <p:nvSpPr>
          <p:cNvPr id="3" name="Content Placeholder 2">
            <a:extLst>
              <a:ext uri="{FF2B5EF4-FFF2-40B4-BE49-F238E27FC236}">
                <a16:creationId xmlns:a16="http://schemas.microsoft.com/office/drawing/2014/main" id="{9841771D-D60A-2FE3-F4D7-C61BAAFE7400}"/>
              </a:ext>
            </a:extLst>
          </p:cNvPr>
          <p:cNvSpPr>
            <a:spLocks noGrp="1"/>
          </p:cNvSpPr>
          <p:nvPr>
            <p:ph idx="1"/>
          </p:nvPr>
        </p:nvSpPr>
        <p:spPr/>
        <p:txBody>
          <a:bodyPr>
            <a:normAutofit/>
          </a:bodyPr>
          <a:lstStyle/>
          <a:p>
            <a:r>
              <a:rPr lang="en-US" sz="2400" cap="none" dirty="0"/>
              <a:t>Produces differentiated version of input voltage applied.</a:t>
            </a:r>
          </a:p>
          <a:p>
            <a:r>
              <a:rPr lang="en-US" sz="2400" cap="none" dirty="0"/>
              <a:t>In electronics, a differentiator is a circuit that is designed such that the output of the circuit is approximately directly proportional to the rate of change (the time derivative) of the input. A true differentiator cannot be physically realized, because it has infinite gain at infinite frequency.</a:t>
            </a:r>
          </a:p>
        </p:txBody>
      </p:sp>
    </p:spTree>
    <p:extLst>
      <p:ext uri="{BB962C8B-B14F-4D97-AF65-F5344CB8AC3E}">
        <p14:creationId xmlns:p14="http://schemas.microsoft.com/office/powerpoint/2010/main" val="266566463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{C71C4DEA-87CB-D34E-BCD2-B438F90AD8FF}tf10001063</Template>
  <TotalTime>310</TotalTime>
  <Words>563</Words>
  <Application>Microsoft Macintosh PowerPoint</Application>
  <PresentationFormat>Widescreen</PresentationFormat>
  <Paragraphs>42</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Century Gothic</vt:lpstr>
      <vt:lpstr>Mesh</vt:lpstr>
      <vt:lpstr>Lic assignment-1 PRESENTATION</vt:lpstr>
      <vt:lpstr>PowerPoint Presentation</vt:lpstr>
      <vt:lpstr>Integrator</vt:lpstr>
      <vt:lpstr>PowerPoint Presentation</vt:lpstr>
      <vt:lpstr>PowerPoint Presentation</vt:lpstr>
      <vt:lpstr>Waveforms</vt:lpstr>
      <vt:lpstr>Applications</vt:lpstr>
      <vt:lpstr>Proteus diagram </vt:lpstr>
      <vt:lpstr>Differentiator</vt:lpstr>
      <vt:lpstr>PowerPoint Presentation</vt:lpstr>
      <vt:lpstr>PowerPoint Presentation</vt:lpstr>
      <vt:lpstr>waveforms</vt:lpstr>
      <vt:lpstr>Applications</vt:lpstr>
      <vt:lpstr>Proteus diagram</vt:lpstr>
      <vt:lpstr>difference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Lic assignment PRESENTATION</dc:title>
  <dc:creator>pradnyabab2@gmail.com</dc:creator>
  <cp:lastModifiedBy>pradnyabab2@gmail.com</cp:lastModifiedBy>
  <cp:revision>6</cp:revision>
  <dcterms:created xsi:type="dcterms:W3CDTF">2022-05-16T14:42:33Z</dcterms:created>
  <dcterms:modified xsi:type="dcterms:W3CDTF">2022-05-17T09:15:30Z</dcterms:modified>
</cp:coreProperties>
</file>